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1403" r:id="rId2"/>
    <p:sldId id="1327" r:id="rId3"/>
    <p:sldId id="299" r:id="rId4"/>
    <p:sldId id="303" r:id="rId5"/>
    <p:sldId id="1329" r:id="rId6"/>
    <p:sldId id="1400" r:id="rId7"/>
    <p:sldId id="1330" r:id="rId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3863" userDrawn="1">
          <p15:clr>
            <a:srgbClr val="A4A3A4"/>
          </p15:clr>
        </p15:guide>
        <p15:guide id="3" orient="horz" pos="3952" userDrawn="1">
          <p15:clr>
            <a:srgbClr val="A4A3A4"/>
          </p15:clr>
        </p15:guide>
        <p15:guide id="4" pos="257" userDrawn="1">
          <p15:clr>
            <a:srgbClr val="A4A3A4"/>
          </p15:clr>
        </p15:guide>
        <p15:guide id="5" pos="742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ool Creaciones" initials="PC" lastIdx="1" clrIdx="0">
    <p:extLst>
      <p:ext uri="{19B8F6BF-5375-455C-9EA6-DF929625EA0E}">
        <p15:presenceInfo xmlns:p15="http://schemas.microsoft.com/office/powerpoint/2012/main" userId="S::admin@poolcpcom.onmicrosoft.com::2fce4bd9-35cd-472a-9ac5-16cd195d9a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E2E9"/>
    <a:srgbClr val="213465"/>
    <a:srgbClr val="14668E"/>
    <a:srgbClr val="F76D21"/>
    <a:srgbClr val="025561"/>
    <a:srgbClr val="F3F3F3"/>
    <a:srgbClr val="F5F6F3"/>
    <a:srgbClr val="363634"/>
    <a:srgbClr val="3AADC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513"/>
    <p:restoredTop sz="94033" autoAdjust="0"/>
  </p:normalViewPr>
  <p:slideViewPr>
    <p:cSldViewPr snapToGrid="0" snapToObjects="1" showGuides="1">
      <p:cViewPr varScale="1">
        <p:scale>
          <a:sx n="107" d="100"/>
          <a:sy n="107" d="100"/>
        </p:scale>
        <p:origin x="536" y="176"/>
      </p:cViewPr>
      <p:guideLst>
        <p:guide orient="horz" pos="2069"/>
        <p:guide pos="3863"/>
        <p:guide orient="horz" pos="3952"/>
        <p:guide pos="257"/>
        <p:guide pos="742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DF21D0-8ABC-7248-9D56-06BF1D6AFB6A}" type="datetimeFigureOut">
              <a:rPr lang="es-ES" smtClean="0"/>
              <a:t>15/3/21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D21E08-A4E5-A542-B3B2-7BD48D561FE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1048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21E08-A4E5-A542-B3B2-7BD48D561FE8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3085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43C541-3F0D-4A4F-B7B6-0578C54901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B0AB58E-85BC-6243-A49E-357D4C4CE5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792202-D8B0-EF43-808E-B1D0654DB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D3DCF-2C1A-2749-B1A5-2A623607F4FF}" type="datetimeFigureOut">
              <a:rPr lang="es-ES" smtClean="0"/>
              <a:t>15/3/21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76E55D-0402-7B45-A95E-94BC74FB9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9D02CCE-383D-4D43-93AC-B2899D589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E661-FE31-724C-B438-91040216BB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9068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F8FA4E-96DF-AE41-9B6C-15C513C52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3489EE4-97CF-3C4B-B4A9-6D7FBAA775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DD0C002-5DC1-1C41-BDAA-84C27B4DA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D3DCF-2C1A-2749-B1A5-2A623607F4FF}" type="datetimeFigureOut">
              <a:rPr lang="es-ES" smtClean="0"/>
              <a:t>15/3/21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2BC523D-88D5-1843-B39E-600C56AA5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273880-81B4-C14E-B162-1B29C38A2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E661-FE31-724C-B438-91040216BB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8469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4B69627-F4D5-204C-B729-75F7317B4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8884658-E52F-1B4C-8A04-A5F7C2352E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99F92A-4028-4546-BA1C-6EEC65A3E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D3DCF-2C1A-2749-B1A5-2A623607F4FF}" type="datetimeFigureOut">
              <a:rPr lang="es-ES" smtClean="0"/>
              <a:t>15/3/21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65E7056-090B-A940-A479-DAC25065A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907FE7A-2417-4B49-B7B1-3103E070D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E661-FE31-724C-B438-91040216BB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72991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ítulo y foto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518839134_3132x2088.jpg"/>
          <p:cNvSpPr>
            <a:spLocks noGrp="1"/>
          </p:cNvSpPr>
          <p:nvPr>
            <p:ph type="pic" idx="21"/>
          </p:nvPr>
        </p:nvSpPr>
        <p:spPr>
          <a:xfrm>
            <a:off x="4461032" y="-1"/>
            <a:ext cx="10286999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2" name="Título de la diapositiva"/>
          <p:cNvSpPr txBox="1">
            <a:spLocks noGrp="1"/>
          </p:cNvSpPr>
          <p:nvPr>
            <p:ph type="title" hasCustomPrompt="1"/>
          </p:nvPr>
        </p:nvSpPr>
        <p:spPr>
          <a:xfrm>
            <a:off x="825950" y="1377893"/>
            <a:ext cx="5721351" cy="918259"/>
          </a:xfrm>
          <a:prstGeom prst="rect">
            <a:avLst/>
          </a:prstGeom>
        </p:spPr>
        <p:txBody>
          <a:bodyPr anchor="t"/>
          <a:lstStyle>
            <a:lvl1pPr defTabSz="292100">
              <a:defRPr sz="4000" cap="none"/>
            </a:lvl1pPr>
          </a:lstStyle>
          <a:p>
            <a:r>
              <a:t>Título de la diapositiva</a:t>
            </a:r>
          </a:p>
        </p:txBody>
      </p:sp>
      <p:sp>
        <p:nvSpPr>
          <p:cNvPr id="33" name="Nivel de texto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25950" y="4141885"/>
            <a:ext cx="5721351" cy="1587501"/>
          </a:xfrm>
          <a:prstGeom prst="rect">
            <a:avLst/>
          </a:prstGeom>
        </p:spPr>
        <p:txBody>
          <a:bodyPr lIns="0" tIns="0" rIns="0" bIns="0"/>
          <a:lstStyle>
            <a:lvl1pPr defTabSz="292100">
              <a:lnSpc>
                <a:spcPts val="4150"/>
              </a:lnSpc>
              <a:defRPr>
                <a:latin typeface="Montserrat-Regular"/>
                <a:ea typeface="Montserrat-Regular"/>
                <a:cs typeface="Montserrat-Regular"/>
                <a:sym typeface="Montserrat-Regular"/>
              </a:defRPr>
            </a:lvl1pPr>
            <a:lvl2pPr defTabSz="292100">
              <a:lnSpc>
                <a:spcPts val="4150"/>
              </a:lnSpc>
              <a:defRPr>
                <a:latin typeface="Montserrat-Regular"/>
                <a:ea typeface="Montserrat-Regular"/>
                <a:cs typeface="Montserrat-Regular"/>
                <a:sym typeface="Montserrat-Regular"/>
              </a:defRPr>
            </a:lvl2pPr>
            <a:lvl3pPr defTabSz="292100">
              <a:lnSpc>
                <a:spcPts val="4150"/>
              </a:lnSpc>
              <a:defRPr>
                <a:latin typeface="Montserrat-Regular"/>
                <a:ea typeface="Montserrat-Regular"/>
                <a:cs typeface="Montserrat-Regular"/>
                <a:sym typeface="Montserrat-Regular"/>
              </a:defRPr>
            </a:lvl3pPr>
            <a:lvl4pPr defTabSz="292100">
              <a:lnSpc>
                <a:spcPts val="4150"/>
              </a:lnSpc>
              <a:defRPr>
                <a:latin typeface="Montserrat-Regular"/>
                <a:ea typeface="Montserrat-Regular"/>
                <a:cs typeface="Montserrat-Regular"/>
                <a:sym typeface="Montserrat-Regular"/>
              </a:defRPr>
            </a:lvl4pPr>
            <a:lvl5pPr defTabSz="292100">
              <a:lnSpc>
                <a:spcPts val="4150"/>
              </a:lnSpc>
              <a:defRPr>
                <a:latin typeface="Montserrat-Regular"/>
                <a:ea typeface="Montserrat-Regular"/>
                <a:cs typeface="Montserrat-Regular"/>
                <a:sym typeface="Montserrat-Regular"/>
              </a:defRPr>
            </a:lvl5pPr>
          </a:lstStyle>
          <a:p>
            <a:r>
              <a:t>Subtítulo de la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4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177377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D89D10-A373-B94D-BAE6-5D8131686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7989C68-7A5E-F643-8965-F1420C634B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FACF5A-788E-8944-A8D9-D5541C0F7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D3DCF-2C1A-2749-B1A5-2A623607F4FF}" type="datetimeFigureOut">
              <a:rPr lang="es-ES" smtClean="0"/>
              <a:t>15/3/21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DE46D70-E79C-A14F-AC9E-77B6E015A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DF72385-BED2-0649-BF21-AAA81F8AE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E661-FE31-724C-B438-91040216BB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0815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81D013-BF8B-DB48-9652-9BEBCFE73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3357148-02CE-BE4F-A8ED-74B419A9B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07D234F-FAF0-974C-A47A-C9E3BD325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D3DCF-2C1A-2749-B1A5-2A623607F4FF}" type="datetimeFigureOut">
              <a:rPr lang="es-ES" smtClean="0"/>
              <a:t>15/3/21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4F05292-3F47-2142-80BA-C9EFFFDE5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1AEF37B-EFB4-6745-A88B-B2DD2ED48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E661-FE31-724C-B438-91040216BB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4434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DCD278-6186-214F-9393-441EE35FD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EBD8FD9-1A28-9641-85CD-F4292FDBBF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F5CDEF-8299-2A4B-BE12-0FDC9E39A0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4FBE665-FF22-1745-B78A-EF0E2EDB8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D3DCF-2C1A-2749-B1A5-2A623607F4FF}" type="datetimeFigureOut">
              <a:rPr lang="es-ES" smtClean="0"/>
              <a:t>15/3/21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9033D30-71B0-AA4E-96C0-E9442138A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5E4FF8A-C854-5046-A573-3591CBF39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E661-FE31-724C-B438-91040216BB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4296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BEAB8E-6A3C-6A46-A12A-85AC90D11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2FE4DD-405F-DC47-B14B-E66BF748A7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DE32706-2ABA-3740-BF88-AA0F25C658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D87443F-777B-7248-95D0-B4F152581D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27B5D96-7F23-5547-AB0F-36C683A5FB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2B695B1-9EF7-3645-80BA-E5B50EDDB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D3DCF-2C1A-2749-B1A5-2A623607F4FF}" type="datetimeFigureOut">
              <a:rPr lang="es-ES" smtClean="0"/>
              <a:t>15/3/21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492C441-8F29-2F48-85C3-4345B5081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65F1630-CAAB-9C47-A709-500F85F2E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E661-FE31-724C-B438-91040216BB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6989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F13C4F-4752-1442-AE01-430937384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3E73CD-D0B9-894E-9785-6B8F074E8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D3DCF-2C1A-2749-B1A5-2A623607F4FF}" type="datetimeFigureOut">
              <a:rPr lang="es-ES" smtClean="0"/>
              <a:t>15/3/21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26FE79D-C4CD-D947-9047-CFFEE5253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5F7EB1E-8995-B34F-AF92-EF6A2781F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E661-FE31-724C-B438-91040216BB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0098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B74E731-DCB4-1B4C-944C-C8C9D62A7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D3DCF-2C1A-2749-B1A5-2A623607F4FF}" type="datetimeFigureOut">
              <a:rPr lang="es-ES" smtClean="0"/>
              <a:t>15/3/21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80AF391-27F5-E14A-AFDD-56835CCD2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240286E-2CDF-C84D-903F-4A4F2C13C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E661-FE31-724C-B438-91040216BB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7608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5F670F-1A59-5041-84D1-6EA18DA1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07D501C-7436-BC4A-80AA-305A917698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3042DF3-6BBF-9F46-B7AE-F6309BA65B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DDFE39E-2FAC-6A4C-ADD1-D9676CA29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D3DCF-2C1A-2749-B1A5-2A623607F4FF}" type="datetimeFigureOut">
              <a:rPr lang="es-ES" smtClean="0"/>
              <a:t>15/3/21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64F0020-2661-FB41-9E5C-419BF9DC6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D66BCD2-F153-FE4B-AB71-F08845DC0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E661-FE31-724C-B438-91040216BB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2935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054A70-B053-2942-B948-AC356448C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C8DD1D2-E674-3E44-955E-483EB67DE3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99E88C1-0696-6C40-A4B0-D6E4ACB07D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54ABD5-0DFF-CE42-B541-53A5CA43D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D3DCF-2C1A-2749-B1A5-2A623607F4FF}" type="datetimeFigureOut">
              <a:rPr lang="es-ES" smtClean="0"/>
              <a:t>15/3/21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6B8078-2E57-E949-ACCE-174DACBF4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B59F15F-4BFC-0743-8657-105F96797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E661-FE31-724C-B438-91040216BB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4060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690C92E-007A-0E45-8F35-29AE08E43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23B35BD-9852-F546-9AD4-CDF5D881A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149C4F-C082-C64D-83EC-09B6607D65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D3DCF-2C1A-2749-B1A5-2A623607F4FF}" type="datetimeFigureOut">
              <a:rPr lang="es-ES" smtClean="0"/>
              <a:t>15/3/21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E3E965-647A-164A-992F-377808FB0F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04541D-1376-AA4B-B287-78325867E8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8E661-FE31-724C-B438-91040216BB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0691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2.mp4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png"/><Relationship Id="rId11" Type="http://schemas.openxmlformats.org/officeDocument/2006/relationships/image" Target="../media/image18.jp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7.jpg"/><Relationship Id="rId4" Type="http://schemas.openxmlformats.org/officeDocument/2006/relationships/video" Target="../media/media2.mp4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11" Type="http://schemas.openxmlformats.org/officeDocument/2006/relationships/image" Target="../media/image34.tiff"/><Relationship Id="rId5" Type="http://schemas.openxmlformats.org/officeDocument/2006/relationships/image" Target="../media/image28.jpeg"/><Relationship Id="rId10" Type="http://schemas.openxmlformats.org/officeDocument/2006/relationships/image" Target="../media/image33.tiff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2E74370-7337-BA4D-816E-EA9A15D5D7DF}"/>
              </a:ext>
            </a:extLst>
          </p:cNvPr>
          <p:cNvSpPr txBox="1"/>
          <p:nvPr/>
        </p:nvSpPr>
        <p:spPr>
          <a:xfrm>
            <a:off x="422276" y="4401846"/>
            <a:ext cx="4784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FF00"/>
              </a:buClr>
            </a:pPr>
            <a:r>
              <a:rPr lang="es-ES" sz="3600" b="1" dirty="0">
                <a:solidFill>
                  <a:srgbClr val="213465"/>
                </a:solidFill>
                <a:latin typeface="Gotham Black" panose="02000603040000020004" pitchFamily="2" charset="0"/>
                <a:cs typeface="Courier New" panose="02070309020205020404" pitchFamily="49" charset="0"/>
              </a:rPr>
              <a:t>POOL CP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C57C85D5-2F5A-C642-814D-334553943278}"/>
              </a:ext>
            </a:extLst>
          </p:cNvPr>
          <p:cNvCxnSpPr>
            <a:cxnSpLocks/>
          </p:cNvCxnSpPr>
          <p:nvPr/>
        </p:nvCxnSpPr>
        <p:spPr>
          <a:xfrm>
            <a:off x="498732" y="5123640"/>
            <a:ext cx="4598785" cy="0"/>
          </a:xfrm>
          <a:prstGeom prst="line">
            <a:avLst/>
          </a:prstGeom>
          <a:ln w="19050">
            <a:solidFill>
              <a:srgbClr val="213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63AE2DBE-2C42-2142-B7DD-D3E4EEC79701}"/>
              </a:ext>
            </a:extLst>
          </p:cNvPr>
          <p:cNvSpPr txBox="1"/>
          <p:nvPr/>
        </p:nvSpPr>
        <p:spPr>
          <a:xfrm>
            <a:off x="422276" y="5232241"/>
            <a:ext cx="5643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rgbClr val="213465"/>
                </a:solidFill>
                <a:latin typeface="Gotham Light Regular" pitchFamily="2" charset="77"/>
              </a:rPr>
              <a:t>Know-how y experiencia</a:t>
            </a:r>
          </a:p>
        </p:txBody>
      </p:sp>
      <p:pic>
        <p:nvPicPr>
          <p:cNvPr id="13" name="Imagen 12" descr="clueca.jpg">
            <a:extLst>
              <a:ext uri="{FF2B5EF4-FFF2-40B4-BE49-F238E27FC236}">
                <a16:creationId xmlns:a16="http://schemas.microsoft.com/office/drawing/2014/main" id="{2FD1F673-726A-4B23-9251-AE0B95A37F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50" t="29600" r="21282" b="37279"/>
          <a:stretch/>
        </p:blipFill>
        <p:spPr>
          <a:xfrm>
            <a:off x="7501941" y="1666428"/>
            <a:ext cx="1097367" cy="418720"/>
          </a:xfrm>
          <a:prstGeom prst="rect">
            <a:avLst/>
          </a:prstGeom>
        </p:spPr>
      </p:pic>
      <p:pic>
        <p:nvPicPr>
          <p:cNvPr id="34" name="Imagen 33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586E3C89-9EE6-4F0B-B9BA-3FC1F2819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7335" y="1578817"/>
            <a:ext cx="971081" cy="602070"/>
          </a:xfrm>
          <a:prstGeom prst="rect">
            <a:avLst/>
          </a:prstGeom>
        </p:spPr>
      </p:pic>
      <p:pic>
        <p:nvPicPr>
          <p:cNvPr id="36" name="Imagen 35" descr="Logotipo&#10;&#10;Descripción generada automáticamente">
            <a:extLst>
              <a:ext uri="{FF2B5EF4-FFF2-40B4-BE49-F238E27FC236}">
                <a16:creationId xmlns:a16="http://schemas.microsoft.com/office/drawing/2014/main" id="{BFD345BD-606E-4D2F-944F-823B555BD3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5398" y="2415648"/>
            <a:ext cx="1175085" cy="728553"/>
          </a:xfrm>
          <a:prstGeom prst="rect">
            <a:avLst/>
          </a:prstGeom>
        </p:spPr>
      </p:pic>
      <p:pic>
        <p:nvPicPr>
          <p:cNvPr id="38" name="Imagen 37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0C0496F7-9585-43DA-8DC4-DC9FA9F78A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2973" y="1536260"/>
            <a:ext cx="1177273" cy="729909"/>
          </a:xfrm>
          <a:prstGeom prst="rect">
            <a:avLst/>
          </a:prstGeom>
        </p:spPr>
      </p:pic>
      <p:pic>
        <p:nvPicPr>
          <p:cNvPr id="40" name="Imagen 39" descr="Texto&#10;&#10;Descripción generada automáticamente">
            <a:extLst>
              <a:ext uri="{FF2B5EF4-FFF2-40B4-BE49-F238E27FC236}">
                <a16:creationId xmlns:a16="http://schemas.microsoft.com/office/drawing/2014/main" id="{17690FD5-BAC5-4D1A-B3C3-146AC0B6C2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7357" y="1530033"/>
            <a:ext cx="1122781" cy="696125"/>
          </a:xfrm>
          <a:prstGeom prst="rect">
            <a:avLst/>
          </a:prstGeom>
        </p:spPr>
      </p:pic>
      <p:pic>
        <p:nvPicPr>
          <p:cNvPr id="42" name="Imagen 41" descr="Logotipo&#10;&#10;Descripción generada automáticamente con confianza baja">
            <a:extLst>
              <a:ext uri="{FF2B5EF4-FFF2-40B4-BE49-F238E27FC236}">
                <a16:creationId xmlns:a16="http://schemas.microsoft.com/office/drawing/2014/main" id="{724231FD-EFB1-4A57-9E93-5DC0D08805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12706" y="2349804"/>
            <a:ext cx="1432174" cy="887948"/>
          </a:xfrm>
          <a:prstGeom prst="rect">
            <a:avLst/>
          </a:prstGeom>
        </p:spPr>
      </p:pic>
      <p:pic>
        <p:nvPicPr>
          <p:cNvPr id="46" name="Imagen 45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BDC65987-1EA6-4CFF-9042-11A9E3DEF0D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6694" t="9639" r="54505" b="81994"/>
          <a:stretch/>
        </p:blipFill>
        <p:spPr>
          <a:xfrm>
            <a:off x="2518929" y="2644837"/>
            <a:ext cx="629355" cy="336507"/>
          </a:xfrm>
          <a:prstGeom prst="rect">
            <a:avLst/>
          </a:prstGeom>
        </p:spPr>
      </p:pic>
      <p:pic>
        <p:nvPicPr>
          <p:cNvPr id="47" name="Picture 6" descr="Ver las imágenes de origen">
            <a:extLst>
              <a:ext uri="{FF2B5EF4-FFF2-40B4-BE49-F238E27FC236}">
                <a16:creationId xmlns:a16="http://schemas.microsoft.com/office/drawing/2014/main" id="{D799E62A-E0FF-4757-B594-ABA25F96B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077" y="2523152"/>
            <a:ext cx="953221" cy="57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Ver las imágenes de origen">
            <a:extLst>
              <a:ext uri="{FF2B5EF4-FFF2-40B4-BE49-F238E27FC236}">
                <a16:creationId xmlns:a16="http://schemas.microsoft.com/office/drawing/2014/main" id="{B2C0C356-62DB-4C84-8E54-27340D230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068" y="2402080"/>
            <a:ext cx="1579961" cy="783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Imagen 51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485B88FE-E25D-49BB-99F2-2F85FF40BFFE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6781" t="11874" r="80522" b="81533"/>
          <a:stretch/>
        </p:blipFill>
        <p:spPr>
          <a:xfrm>
            <a:off x="6079874" y="1688784"/>
            <a:ext cx="1280609" cy="374009"/>
          </a:xfrm>
          <a:prstGeom prst="rect">
            <a:avLst/>
          </a:prstGeom>
        </p:spPr>
      </p:pic>
      <p:pic>
        <p:nvPicPr>
          <p:cNvPr id="20" name="Imagen 19" descr="tempieto.jpg">
            <a:extLst>
              <a:ext uri="{FF2B5EF4-FFF2-40B4-BE49-F238E27FC236}">
                <a16:creationId xmlns:a16="http://schemas.microsoft.com/office/drawing/2014/main" id="{F83BF6C4-494E-480A-AEDB-FB1AAE21B13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78" t="25622" r="21452" b="31941"/>
          <a:stretch/>
        </p:blipFill>
        <p:spPr>
          <a:xfrm>
            <a:off x="8924008" y="1613604"/>
            <a:ext cx="1009570" cy="524368"/>
          </a:xfrm>
          <a:prstGeom prst="rect">
            <a:avLst/>
          </a:prstGeom>
        </p:spPr>
      </p:pic>
      <p:pic>
        <p:nvPicPr>
          <p:cNvPr id="21" name="Imagen 20" descr="santamaria-logotipo-little-512x512-512x512.png">
            <a:extLst>
              <a:ext uri="{FF2B5EF4-FFF2-40B4-BE49-F238E27FC236}">
                <a16:creationId xmlns:a16="http://schemas.microsoft.com/office/drawing/2014/main" id="{9A7F107C-2936-43B8-9EBF-5744815CE49A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94" t="22132" r="6666" b="25233"/>
          <a:stretch/>
        </p:blipFill>
        <p:spPr>
          <a:xfrm>
            <a:off x="7513186" y="2416116"/>
            <a:ext cx="1272449" cy="79395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Inteligencia">
            <a:extLst>
              <a:ext uri="{FF2B5EF4-FFF2-40B4-BE49-F238E27FC236}">
                <a16:creationId xmlns:a16="http://schemas.microsoft.com/office/drawing/2014/main" id="{DDF082A9-1244-6B40-904D-D7D5105BE461}"/>
              </a:ext>
            </a:extLst>
          </p:cNvPr>
          <p:cNvSpPr txBox="1">
            <a:spLocks/>
          </p:cNvSpPr>
          <p:nvPr/>
        </p:nvSpPr>
        <p:spPr>
          <a:xfrm>
            <a:off x="5296043" y="4981365"/>
            <a:ext cx="3634201" cy="1876635"/>
          </a:xfrm>
          <a:prstGeom prst="rect">
            <a:avLst/>
          </a:prstGeom>
          <a:ln w="12700">
            <a:miter lim="400000"/>
          </a:ln>
        </p:spPr>
        <p:txBody>
          <a:bodyPr vert="horz" lIns="25400" tIns="25400" rIns="25400" bIns="25400" rtlCol="0" anchor="t">
            <a:normAutofit/>
          </a:bodyPr>
          <a:lstStyle>
            <a:lvl1pPr algn="l" defTabSz="2921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500" kern="1200" cap="none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hangingPunct="0"/>
            <a:r>
              <a:rPr lang="es-ES" sz="1600" dirty="0">
                <a:solidFill>
                  <a:srgbClr val="213465"/>
                </a:solidFill>
                <a:latin typeface="Gotham Light Regular" pitchFamily="2" charset="77"/>
                <a:ea typeface="+mn-ea"/>
                <a:cs typeface="+mn-cs"/>
                <a:sym typeface="Avenir Next Condensed Regular"/>
              </a:rPr>
              <a:t>contamos con una amplio conocimiento en proyectos de desarrollo de la experiencia en tienda y digitalización.</a:t>
            </a:r>
          </a:p>
          <a:p>
            <a:pPr hangingPunct="0"/>
            <a:endParaRPr lang="es-ES" sz="1600" dirty="0">
              <a:solidFill>
                <a:srgbClr val="213465"/>
              </a:solidFill>
              <a:latin typeface="Gotham Light Regular" pitchFamily="2" charset="77"/>
              <a:ea typeface="+mn-ea"/>
              <a:cs typeface="+mn-cs"/>
              <a:sym typeface="Avenir Next Condensed Regular"/>
            </a:endParaRPr>
          </a:p>
          <a:p>
            <a:pPr hangingPunct="0"/>
            <a:r>
              <a:rPr lang="es-ES" sz="1600" dirty="0">
                <a:solidFill>
                  <a:srgbClr val="213465"/>
                </a:solidFill>
                <a:latin typeface="Gotham Light Regular" pitchFamily="2" charset="77"/>
                <a:ea typeface="+mn-ea"/>
                <a:cs typeface="+mn-cs"/>
                <a:sym typeface="Avenir Next Condensed Regular"/>
              </a:rPr>
              <a:t>Algunos ejemplos:</a:t>
            </a:r>
          </a:p>
        </p:txBody>
      </p:sp>
    </p:spTree>
    <p:extLst>
      <p:ext uri="{BB962C8B-B14F-4D97-AF65-F5344CB8AC3E}">
        <p14:creationId xmlns:p14="http://schemas.microsoft.com/office/powerpoint/2010/main" val="1679045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teligencia">
            <a:extLst>
              <a:ext uri="{FF2B5EF4-FFF2-40B4-BE49-F238E27FC236}">
                <a16:creationId xmlns:a16="http://schemas.microsoft.com/office/drawing/2014/main" id="{20D0AC42-165D-8B4F-92C4-44E7C5B8E3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988" y="4422411"/>
            <a:ext cx="3431183" cy="1799584"/>
          </a:xfrm>
          <a:prstGeom prst="rect">
            <a:avLst/>
          </a:prstGeom>
          <a:ln w="12700">
            <a:miter lim="400000"/>
          </a:ln>
        </p:spPr>
        <p:txBody>
          <a:bodyPr vert="horz" lIns="25400" tIns="25400" rIns="25400" bIns="25400" rtlCol="0" anchor="t">
            <a:noAutofit/>
          </a:bodyPr>
          <a:lstStyle>
            <a:lvl1pPr>
              <a:defRPr sz="9500"/>
            </a:lvl1pPr>
          </a:lstStyle>
          <a:p>
            <a:pPr hangingPunct="0"/>
            <a:r>
              <a:rPr lang="es-ES" sz="2000" b="1" dirty="0">
                <a:solidFill>
                  <a:srgbClr val="213465"/>
                </a:solidFill>
                <a:latin typeface="Gotham Black Regular"/>
                <a:sym typeface="Avenir Next Condensed Regular"/>
              </a:rPr>
              <a:t>MAHOU</a:t>
            </a:r>
            <a:br>
              <a:rPr lang="es-ES" sz="2000" b="1" dirty="0">
                <a:solidFill>
                  <a:srgbClr val="213465"/>
                </a:solidFill>
                <a:latin typeface="Gotham Light" panose="02000603030000020004" pitchFamily="2" charset="0"/>
                <a:sym typeface="Avenir Next Condensed Regular"/>
              </a:rPr>
            </a:br>
            <a:br>
              <a:rPr lang="es-ES" sz="2000" b="1" dirty="0">
                <a:solidFill>
                  <a:srgbClr val="213465"/>
                </a:solidFill>
                <a:latin typeface="Gotham Light" panose="02000603030000020004" pitchFamily="2" charset="0"/>
                <a:sym typeface="Avenir Next Condensed Regular"/>
              </a:rPr>
            </a:br>
            <a:r>
              <a:rPr lang="es-ES" sz="1200" dirty="0">
                <a:solidFill>
                  <a:srgbClr val="213465"/>
                </a:solidFill>
                <a:latin typeface="Gotham Light" panose="02000603030000020004" pitchFamily="2" charset="0"/>
              </a:rPr>
              <a:t>Con el objetivo de impulsar el desarrollo de la categoría, creamos la identidad visual y las piezas de comunicación para el punto de venta, aportando también una visión estratégica para trazar una experiencia de compra novedosa, diferencial y de alto valor añadido para el consumidor.</a:t>
            </a:r>
            <a:endParaRPr sz="2000" b="1" dirty="0">
              <a:solidFill>
                <a:srgbClr val="213465"/>
              </a:solidFill>
              <a:latin typeface="Gotham Light" panose="02000603030000020004" pitchFamily="2" charset="0"/>
              <a:sym typeface="Avenir Next Condensed Regular"/>
            </a:endParaRPr>
          </a:p>
        </p:txBody>
      </p:sp>
      <p:pic>
        <p:nvPicPr>
          <p:cNvPr id="2" name="media1">
            <a:hlinkClick r:id="" action="ppaction://media"/>
            <a:extLst>
              <a:ext uri="{FF2B5EF4-FFF2-40B4-BE49-F238E27FC236}">
                <a16:creationId xmlns:a16="http://schemas.microsoft.com/office/drawing/2014/main" id="{D82B5451-BAD2-944D-8C9D-AA1F69167CA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0857" y="309848"/>
            <a:ext cx="6836627" cy="384560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6E697D2-124F-4DE0-8174-A044485F71B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4800" y="6418800"/>
            <a:ext cx="473660" cy="19987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57DB8CA-3A00-5341-A8BF-43514BEBE42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484" y="181010"/>
            <a:ext cx="2389298" cy="4241401"/>
          </a:xfrm>
          <a:prstGeom prst="rect">
            <a:avLst/>
          </a:prstGeom>
        </p:spPr>
      </p:pic>
      <p:pic>
        <p:nvPicPr>
          <p:cNvPr id="8" name="Video Escaneo.mp4">
            <a:hlinkClick r:id="" action="ppaction://media"/>
            <a:extLst>
              <a:ext uri="{FF2B5EF4-FFF2-40B4-BE49-F238E27FC236}">
                <a16:creationId xmlns:a16="http://schemas.microsoft.com/office/drawing/2014/main" id="{D427AE25-08E2-5443-88E4-FEA1FA55103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638456" y="713136"/>
            <a:ext cx="1746844" cy="3110687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AD009BF8-C8DD-B544-AD6C-06BC4A52FE08}"/>
              </a:ext>
            </a:extLst>
          </p:cNvPr>
          <p:cNvGrpSpPr/>
          <p:nvPr/>
        </p:nvGrpSpPr>
        <p:grpSpPr>
          <a:xfrm>
            <a:off x="4781094" y="4599496"/>
            <a:ext cx="5714723" cy="1819304"/>
            <a:chOff x="4200793" y="4599496"/>
            <a:chExt cx="4540272" cy="1445413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B5A79826-89F0-AC48-BE49-1790EFA5A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200793" y="4599496"/>
              <a:ext cx="2155639" cy="1445413"/>
            </a:xfrm>
            <a:prstGeom prst="rect">
              <a:avLst/>
            </a:prstGeom>
          </p:spPr>
        </p:pic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FB87D483-6EAB-F942-81EA-E95022939C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585426" y="4599496"/>
              <a:ext cx="2155639" cy="1445413"/>
            </a:xfrm>
            <a:prstGeom prst="rect">
              <a:avLst/>
            </a:prstGeom>
          </p:spPr>
        </p:pic>
      </p:grpSp>
      <p:pic>
        <p:nvPicPr>
          <p:cNvPr id="9" name="Imagen 8">
            <a:extLst>
              <a:ext uri="{FF2B5EF4-FFF2-40B4-BE49-F238E27FC236}">
                <a16:creationId xmlns:a16="http://schemas.microsoft.com/office/drawing/2014/main" id="{4564FAD2-6F7A-4B47-9482-EC410A464AF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34176" y="575961"/>
            <a:ext cx="2398483" cy="3444496"/>
          </a:xfrm>
          <a:prstGeom prst="rect">
            <a:avLst/>
          </a:prstGeom>
        </p:spPr>
      </p:pic>
      <p:sp>
        <p:nvSpPr>
          <p:cNvPr id="11" name="Arco 10">
            <a:extLst>
              <a:ext uri="{FF2B5EF4-FFF2-40B4-BE49-F238E27FC236}">
                <a16:creationId xmlns:a16="http://schemas.microsoft.com/office/drawing/2014/main" id="{5E9BC19D-65E0-9C47-B429-02D532A84468}"/>
              </a:ext>
            </a:extLst>
          </p:cNvPr>
          <p:cNvSpPr/>
          <p:nvPr/>
        </p:nvSpPr>
        <p:spPr>
          <a:xfrm rot="11739129">
            <a:off x="1108375" y="3567674"/>
            <a:ext cx="1688965" cy="881927"/>
          </a:xfrm>
          <a:prstGeom prst="arc">
            <a:avLst>
              <a:gd name="adj1" fmla="val 15585639"/>
              <a:gd name="adj2" fmla="val 20573031"/>
            </a:avLst>
          </a:prstGeom>
          <a:noFill/>
          <a:ln w="9525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22860" rIns="45720" bIns="22860" numCol="1" spcCol="38100" rtlCol="0" anchor="t">
            <a:noAutofit/>
          </a:bodyPr>
          <a:lstStyle/>
          <a:p>
            <a:pPr defTabSz="457200" latinLnBrk="1" hangingPunct="0"/>
            <a:endParaRPr lang="es-ES" sz="900">
              <a:solidFill>
                <a:srgbClr val="000000"/>
              </a:solidFill>
            </a:endParaRPr>
          </a:p>
        </p:txBody>
      </p:sp>
      <p:sp>
        <p:nvSpPr>
          <p:cNvPr id="13" name="Inteligencia">
            <a:extLst>
              <a:ext uri="{FF2B5EF4-FFF2-40B4-BE49-F238E27FC236}">
                <a16:creationId xmlns:a16="http://schemas.microsoft.com/office/drawing/2014/main" id="{617DB03F-9781-9E4B-8802-675967793456}"/>
              </a:ext>
            </a:extLst>
          </p:cNvPr>
          <p:cNvSpPr txBox="1">
            <a:spLocks/>
          </p:cNvSpPr>
          <p:nvPr/>
        </p:nvSpPr>
        <p:spPr>
          <a:xfrm>
            <a:off x="2096972" y="4303954"/>
            <a:ext cx="3623185" cy="4099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 anchor="t">
            <a:noAutofit/>
          </a:bodyPr>
          <a:lstStyle>
            <a:lvl1pPr marL="0" marR="0" indent="0" algn="l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Montserrat-Bold"/>
              </a:defRPr>
            </a:lvl1pPr>
            <a:lvl2pPr marL="0" marR="0" indent="457200" algn="l" defTabSz="116085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0" b="0" i="0" u="none" strike="noStrike" cap="all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Montserrat-Bold"/>
              </a:defRPr>
            </a:lvl2pPr>
            <a:lvl3pPr marL="0" marR="0" indent="914400" algn="l" defTabSz="116085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0" b="0" i="0" u="none" strike="noStrike" cap="all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Montserrat-Bold"/>
              </a:defRPr>
            </a:lvl3pPr>
            <a:lvl4pPr marL="0" marR="0" indent="1371600" algn="l" defTabSz="116085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0" b="0" i="0" u="none" strike="noStrike" cap="all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Montserrat-Bold"/>
              </a:defRPr>
            </a:lvl4pPr>
            <a:lvl5pPr marL="0" marR="0" indent="1828800" algn="l" defTabSz="116085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0" b="0" i="0" u="none" strike="noStrike" cap="all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Montserrat-Bold"/>
              </a:defRPr>
            </a:lvl5pPr>
            <a:lvl6pPr marL="0" marR="0" indent="2286000" algn="l" defTabSz="116085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0" b="0" i="0" u="none" strike="noStrike" cap="all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Montserrat-Bold"/>
              </a:defRPr>
            </a:lvl6pPr>
            <a:lvl7pPr marL="0" marR="0" indent="2743200" algn="l" defTabSz="116085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0" b="0" i="0" u="none" strike="noStrike" cap="all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Montserrat-Bold"/>
              </a:defRPr>
            </a:lvl7pPr>
            <a:lvl8pPr marL="0" marR="0" indent="3200400" algn="l" defTabSz="116085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0" b="0" i="0" u="none" strike="noStrike" cap="all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Montserrat-Bold"/>
              </a:defRPr>
            </a:lvl8pPr>
            <a:lvl9pPr marL="0" marR="0" indent="3657600" algn="l" defTabSz="116085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0" b="0" i="0" u="none" strike="noStrike" cap="all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Montserrat-Bold"/>
              </a:defRPr>
            </a:lvl9pPr>
          </a:lstStyle>
          <a:p>
            <a:pPr hangingPunct="0"/>
            <a:r>
              <a:rPr lang="es-ES" sz="1600" dirty="0">
                <a:latin typeface="Avenir Light" panose="020B0402020203020204" pitchFamily="34" charset="77"/>
                <a:sym typeface="Avenir Next Condensed Regular"/>
              </a:rPr>
              <a:t>¡dale al PLAY!</a:t>
            </a:r>
          </a:p>
        </p:txBody>
      </p:sp>
    </p:spTree>
    <p:extLst>
      <p:ext uri="{BB962C8B-B14F-4D97-AF65-F5344CB8AC3E}">
        <p14:creationId xmlns:p14="http://schemas.microsoft.com/office/powerpoint/2010/main" val="25034777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5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25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teligencia">
            <a:extLst>
              <a:ext uri="{FF2B5EF4-FFF2-40B4-BE49-F238E27FC236}">
                <a16:creationId xmlns:a16="http://schemas.microsoft.com/office/drawing/2014/main" id="{20D0AC42-165D-8B4F-92C4-44E7C5B8E3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070777" y="2490683"/>
            <a:ext cx="3978224" cy="1876635"/>
          </a:xfrm>
          <a:prstGeom prst="rect">
            <a:avLst/>
          </a:prstGeom>
          <a:ln w="12700">
            <a:miter lim="400000"/>
          </a:ln>
        </p:spPr>
        <p:txBody>
          <a:bodyPr vert="horz" lIns="25400" tIns="25400" rIns="25400" bIns="25400" rtlCol="0" anchor="t">
            <a:normAutofit/>
          </a:bodyPr>
          <a:lstStyle>
            <a:lvl1pPr>
              <a:defRPr sz="9500"/>
            </a:lvl1pPr>
          </a:lstStyle>
          <a:p>
            <a:pPr hangingPunct="0"/>
            <a:r>
              <a:rPr lang="es-ES" sz="2000" b="1" dirty="0" err="1">
                <a:solidFill>
                  <a:srgbClr val="213465"/>
                </a:solidFill>
                <a:latin typeface="Gotham Black Regular"/>
                <a:ea typeface="+mn-ea"/>
                <a:cs typeface="+mn-cs"/>
                <a:sym typeface="Avenir Next Condensed Regular"/>
              </a:rPr>
              <a:t>Kiwoko</a:t>
            </a:r>
            <a:br>
              <a:rPr lang="es-ES" sz="2200" b="1" dirty="0">
                <a:latin typeface="Avenir Black" panose="02000503020000020003" pitchFamily="2" charset="0"/>
                <a:sym typeface="Avenir Next Condensed Regular"/>
              </a:rPr>
            </a:br>
            <a:br>
              <a:rPr lang="es-ES" sz="2200" b="1" dirty="0">
                <a:latin typeface="Avenir Black" panose="02000503020000020003" pitchFamily="2" charset="0"/>
                <a:sym typeface="Avenir Next Condensed Regular"/>
              </a:rPr>
            </a:br>
            <a:r>
              <a:rPr lang="es-ES" sz="1200" dirty="0">
                <a:solidFill>
                  <a:srgbClr val="213465"/>
                </a:solidFill>
                <a:latin typeface="Gotham Light" panose="02000603030000020004" pitchFamily="2" charset="0"/>
                <a:ea typeface="+mn-ea"/>
                <a:sym typeface="Avenir Next Condensed Regular"/>
              </a:rPr>
              <a:t>Junto a ellos, construimos una nueva tienda más comercial, con el objetivo de modernizar y “calentar” sus puntos de venta. </a:t>
            </a:r>
            <a:endParaRPr sz="1200" dirty="0">
              <a:solidFill>
                <a:srgbClr val="213465"/>
              </a:solidFill>
              <a:latin typeface="Gotham Light" panose="02000603030000020004" pitchFamily="2" charset="0"/>
              <a:ea typeface="+mn-ea"/>
              <a:sym typeface="Avenir Next Condensed Regular"/>
            </a:endParaRPr>
          </a:p>
        </p:txBody>
      </p:sp>
      <p:pic>
        <p:nvPicPr>
          <p:cNvPr id="2" name="kiwoko">
            <a:hlinkClick r:id="" action="ppaction://media"/>
            <a:extLst>
              <a:ext uri="{FF2B5EF4-FFF2-40B4-BE49-F238E27FC236}">
                <a16:creationId xmlns:a16="http://schemas.microsoft.com/office/drawing/2014/main" id="{08095900-324F-8642-90AC-3E50AAFD332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027" y="1736726"/>
            <a:ext cx="5888567" cy="3312319"/>
          </a:xfrm>
          <a:prstGeom prst="rect">
            <a:avLst/>
          </a:prstGeom>
        </p:spPr>
      </p:pic>
      <p:sp>
        <p:nvSpPr>
          <p:cNvPr id="7" name="Arco 6">
            <a:extLst>
              <a:ext uri="{FF2B5EF4-FFF2-40B4-BE49-F238E27FC236}">
                <a16:creationId xmlns:a16="http://schemas.microsoft.com/office/drawing/2014/main" id="{F1B6B307-4EEB-B94A-97BC-1C799978E5DE}"/>
              </a:ext>
            </a:extLst>
          </p:cNvPr>
          <p:cNvSpPr/>
          <p:nvPr/>
        </p:nvSpPr>
        <p:spPr>
          <a:xfrm rot="13963842">
            <a:off x="1180023" y="4526317"/>
            <a:ext cx="1162050" cy="1538288"/>
          </a:xfrm>
          <a:prstGeom prst="arc">
            <a:avLst>
              <a:gd name="adj1" fmla="val 15585639"/>
              <a:gd name="adj2" fmla="val 20573031"/>
            </a:avLst>
          </a:prstGeom>
          <a:noFill/>
          <a:ln w="9525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22860" rIns="45720" bIns="22860" numCol="1" spcCol="38100" rtlCol="0" anchor="t">
            <a:noAutofit/>
          </a:bodyPr>
          <a:lstStyle/>
          <a:p>
            <a:pPr defTabSz="457200" latinLnBrk="1" hangingPunct="0"/>
            <a:endParaRPr lang="es-ES" sz="900">
              <a:solidFill>
                <a:srgbClr val="000000"/>
              </a:solidFill>
            </a:endParaRPr>
          </a:p>
        </p:txBody>
      </p:sp>
      <p:sp>
        <p:nvSpPr>
          <p:cNvPr id="8" name="Inteligencia">
            <a:extLst>
              <a:ext uri="{FF2B5EF4-FFF2-40B4-BE49-F238E27FC236}">
                <a16:creationId xmlns:a16="http://schemas.microsoft.com/office/drawing/2014/main" id="{8F5B0194-7234-EE4C-84FA-C76DC284BDBF}"/>
              </a:ext>
            </a:extLst>
          </p:cNvPr>
          <p:cNvSpPr txBox="1">
            <a:spLocks/>
          </p:cNvSpPr>
          <p:nvPr/>
        </p:nvSpPr>
        <p:spPr>
          <a:xfrm>
            <a:off x="1428750" y="5775592"/>
            <a:ext cx="3623185" cy="4099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 anchor="t">
            <a:noAutofit/>
          </a:bodyPr>
          <a:lstStyle>
            <a:lvl1pPr marL="0" marR="0" indent="0" algn="l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Montserrat-Bold"/>
              </a:defRPr>
            </a:lvl1pPr>
            <a:lvl2pPr marL="0" marR="0" indent="457200" algn="l" defTabSz="116085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0" b="0" i="0" u="none" strike="noStrike" cap="all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Montserrat-Bold"/>
              </a:defRPr>
            </a:lvl2pPr>
            <a:lvl3pPr marL="0" marR="0" indent="914400" algn="l" defTabSz="116085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0" b="0" i="0" u="none" strike="noStrike" cap="all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Montserrat-Bold"/>
              </a:defRPr>
            </a:lvl3pPr>
            <a:lvl4pPr marL="0" marR="0" indent="1371600" algn="l" defTabSz="116085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0" b="0" i="0" u="none" strike="noStrike" cap="all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Montserrat-Bold"/>
              </a:defRPr>
            </a:lvl4pPr>
            <a:lvl5pPr marL="0" marR="0" indent="1828800" algn="l" defTabSz="116085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0" b="0" i="0" u="none" strike="noStrike" cap="all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Montserrat-Bold"/>
              </a:defRPr>
            </a:lvl5pPr>
            <a:lvl6pPr marL="0" marR="0" indent="2286000" algn="l" defTabSz="116085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0" b="0" i="0" u="none" strike="noStrike" cap="all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Montserrat-Bold"/>
              </a:defRPr>
            </a:lvl6pPr>
            <a:lvl7pPr marL="0" marR="0" indent="2743200" algn="l" defTabSz="116085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0" b="0" i="0" u="none" strike="noStrike" cap="all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Montserrat-Bold"/>
              </a:defRPr>
            </a:lvl7pPr>
            <a:lvl8pPr marL="0" marR="0" indent="3200400" algn="l" defTabSz="116085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0" b="0" i="0" u="none" strike="noStrike" cap="all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Montserrat-Bold"/>
              </a:defRPr>
            </a:lvl8pPr>
            <a:lvl9pPr marL="0" marR="0" indent="3657600" algn="l" defTabSz="116085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0" b="0" i="0" u="none" strike="noStrike" cap="all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Montserrat-Bold"/>
              </a:defRPr>
            </a:lvl9pPr>
          </a:lstStyle>
          <a:p>
            <a:pPr hangingPunct="0"/>
            <a:r>
              <a:rPr lang="es-ES" sz="1600" dirty="0">
                <a:latin typeface="Avenir Light" panose="020B0402020203020204" pitchFamily="34" charset="77"/>
                <a:sym typeface="Avenir Next Condensed Regular"/>
              </a:rPr>
              <a:t>¡dale al PLAY!</a:t>
            </a:r>
          </a:p>
        </p:txBody>
      </p:sp>
    </p:spTree>
    <p:extLst>
      <p:ext uri="{BB962C8B-B14F-4D97-AF65-F5344CB8AC3E}">
        <p14:creationId xmlns:p14="http://schemas.microsoft.com/office/powerpoint/2010/main" val="13710976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A-TIRA-DIGITAL">
            <a:hlinkClick r:id="" action="ppaction://media"/>
            <a:extLst>
              <a:ext uri="{FF2B5EF4-FFF2-40B4-BE49-F238E27FC236}">
                <a16:creationId xmlns:a16="http://schemas.microsoft.com/office/drawing/2014/main" id="{7690A9A9-2977-104C-8CAA-5E6651F65A9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027" y="1772841"/>
            <a:ext cx="5888567" cy="3312319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12" name="Inteligencia">
            <a:extLst>
              <a:ext uri="{FF2B5EF4-FFF2-40B4-BE49-F238E27FC236}">
                <a16:creationId xmlns:a16="http://schemas.microsoft.com/office/drawing/2014/main" id="{20D0AC42-165D-8B4F-92C4-44E7C5B8E3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070777" y="2490683"/>
            <a:ext cx="4188705" cy="2367068"/>
          </a:xfrm>
          <a:prstGeom prst="rect">
            <a:avLst/>
          </a:prstGeom>
          <a:ln w="12700">
            <a:miter lim="400000"/>
          </a:ln>
        </p:spPr>
        <p:txBody>
          <a:bodyPr vert="horz" lIns="25400" tIns="25400" rIns="25400" bIns="25400" rtlCol="0" anchor="t">
            <a:normAutofit/>
          </a:bodyPr>
          <a:lstStyle>
            <a:lvl1pPr>
              <a:defRPr sz="9500"/>
            </a:lvl1pPr>
          </a:lstStyle>
          <a:p>
            <a:pPr hangingPunct="0"/>
            <a:r>
              <a:rPr lang="es-ES" sz="2200" b="1" dirty="0">
                <a:solidFill>
                  <a:srgbClr val="213465"/>
                </a:solidFill>
                <a:latin typeface="Gotham Black Regular"/>
                <a:ea typeface="+mn-ea"/>
                <a:cs typeface="+mn-cs"/>
                <a:sym typeface="Avenir Next Condensed Regular"/>
              </a:rPr>
              <a:t>Coca-Cola</a:t>
            </a:r>
            <a:br>
              <a:rPr lang="es-ES" sz="2200" b="1" dirty="0">
                <a:latin typeface="Avenir Black" panose="02000503020000020003" pitchFamily="2" charset="0"/>
                <a:sym typeface="Avenir Next Condensed Regular"/>
              </a:rPr>
            </a:br>
            <a:br>
              <a:rPr lang="es-ES" sz="1800" dirty="0">
                <a:latin typeface="Avenir Light" panose="020B0402020203020204" pitchFamily="34" charset="77"/>
                <a:sym typeface="Avenir Next Condensed Regular"/>
              </a:rPr>
            </a:br>
            <a:r>
              <a:rPr lang="es-ES" sz="1300" dirty="0">
                <a:solidFill>
                  <a:srgbClr val="213465"/>
                </a:solidFill>
                <a:latin typeface="Gotham Light" panose="02000603030000020004" pitchFamily="2" charset="0"/>
                <a:ea typeface="+mn-ea"/>
                <a:sym typeface="Avenir Next Condensed Regular"/>
              </a:rPr>
              <a:t>Decoramos espacios especiales y lineales de las principales enseñas a nivel nacional, apoyando la campaña con promociones especiales. Conseguimos notoriedad en las principales cadenas de </a:t>
            </a:r>
            <a:r>
              <a:rPr lang="es-ES" sz="1300" dirty="0" err="1">
                <a:solidFill>
                  <a:srgbClr val="213465"/>
                </a:solidFill>
                <a:latin typeface="Gotham Light" panose="02000603030000020004" pitchFamily="2" charset="0"/>
                <a:ea typeface="+mn-ea"/>
                <a:sym typeface="Avenir Next Condensed Regular"/>
              </a:rPr>
              <a:t>retail</a:t>
            </a:r>
            <a:r>
              <a:rPr lang="es-ES" sz="1300" dirty="0">
                <a:solidFill>
                  <a:srgbClr val="213465"/>
                </a:solidFill>
                <a:latin typeface="Gotham Light" panose="02000603030000020004" pitchFamily="2" charset="0"/>
                <a:ea typeface="+mn-ea"/>
                <a:sym typeface="Avenir Next Condensed Regular"/>
              </a:rPr>
              <a:t> y aumentamos la rotación de nuestras marcas.</a:t>
            </a:r>
            <a:endParaRPr sz="1300" dirty="0">
              <a:solidFill>
                <a:srgbClr val="213465"/>
              </a:solidFill>
              <a:latin typeface="Gotham Light" panose="02000603030000020004" pitchFamily="2" charset="0"/>
              <a:ea typeface="+mn-ea"/>
              <a:sym typeface="Avenir Next Condensed Regular"/>
            </a:endParaRPr>
          </a:p>
        </p:txBody>
      </p:sp>
      <p:sp>
        <p:nvSpPr>
          <p:cNvPr id="7" name="Arco 6">
            <a:extLst>
              <a:ext uri="{FF2B5EF4-FFF2-40B4-BE49-F238E27FC236}">
                <a16:creationId xmlns:a16="http://schemas.microsoft.com/office/drawing/2014/main" id="{F1B6B307-4EEB-B94A-97BC-1C799978E5DE}"/>
              </a:ext>
            </a:extLst>
          </p:cNvPr>
          <p:cNvSpPr/>
          <p:nvPr/>
        </p:nvSpPr>
        <p:spPr>
          <a:xfrm rot="13963842">
            <a:off x="1180023" y="4526317"/>
            <a:ext cx="1162050" cy="1538288"/>
          </a:xfrm>
          <a:prstGeom prst="arc">
            <a:avLst>
              <a:gd name="adj1" fmla="val 15585639"/>
              <a:gd name="adj2" fmla="val 20573031"/>
            </a:avLst>
          </a:prstGeom>
          <a:noFill/>
          <a:ln w="9525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22860" rIns="45720" bIns="22860" numCol="1" spcCol="38100" rtlCol="0" anchor="t">
            <a:noAutofit/>
          </a:bodyPr>
          <a:lstStyle/>
          <a:p>
            <a:pPr defTabSz="457200" latinLnBrk="1" hangingPunct="0"/>
            <a:endParaRPr lang="es-ES" sz="900">
              <a:solidFill>
                <a:srgbClr val="000000"/>
              </a:solidFill>
            </a:endParaRPr>
          </a:p>
        </p:txBody>
      </p:sp>
      <p:sp>
        <p:nvSpPr>
          <p:cNvPr id="8" name="Inteligencia">
            <a:extLst>
              <a:ext uri="{FF2B5EF4-FFF2-40B4-BE49-F238E27FC236}">
                <a16:creationId xmlns:a16="http://schemas.microsoft.com/office/drawing/2014/main" id="{8F5B0194-7234-EE4C-84FA-C76DC284BDBF}"/>
              </a:ext>
            </a:extLst>
          </p:cNvPr>
          <p:cNvSpPr txBox="1">
            <a:spLocks/>
          </p:cNvSpPr>
          <p:nvPr/>
        </p:nvSpPr>
        <p:spPr>
          <a:xfrm>
            <a:off x="1428750" y="5775592"/>
            <a:ext cx="3623185" cy="4099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 anchor="t">
            <a:noAutofit/>
          </a:bodyPr>
          <a:lstStyle>
            <a:lvl1pPr marL="0" marR="0" indent="0" algn="l" defTabSz="5842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5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Montserrat-Bold"/>
              </a:defRPr>
            </a:lvl1pPr>
            <a:lvl2pPr marL="0" marR="0" indent="457200" algn="l" defTabSz="116085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0" b="0" i="0" u="none" strike="noStrike" cap="all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Montserrat-Bold"/>
              </a:defRPr>
            </a:lvl2pPr>
            <a:lvl3pPr marL="0" marR="0" indent="914400" algn="l" defTabSz="116085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0" b="0" i="0" u="none" strike="noStrike" cap="all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Montserrat-Bold"/>
              </a:defRPr>
            </a:lvl3pPr>
            <a:lvl4pPr marL="0" marR="0" indent="1371600" algn="l" defTabSz="116085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0" b="0" i="0" u="none" strike="noStrike" cap="all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Montserrat-Bold"/>
              </a:defRPr>
            </a:lvl4pPr>
            <a:lvl5pPr marL="0" marR="0" indent="1828800" algn="l" defTabSz="116085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0" b="0" i="0" u="none" strike="noStrike" cap="all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Montserrat-Bold"/>
              </a:defRPr>
            </a:lvl5pPr>
            <a:lvl6pPr marL="0" marR="0" indent="2286000" algn="l" defTabSz="116085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0" b="0" i="0" u="none" strike="noStrike" cap="all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Montserrat-Bold"/>
              </a:defRPr>
            </a:lvl6pPr>
            <a:lvl7pPr marL="0" marR="0" indent="2743200" algn="l" defTabSz="116085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0" b="0" i="0" u="none" strike="noStrike" cap="all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Montserrat-Bold"/>
              </a:defRPr>
            </a:lvl7pPr>
            <a:lvl8pPr marL="0" marR="0" indent="3200400" algn="l" defTabSz="116085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0" b="0" i="0" u="none" strike="noStrike" cap="all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Montserrat-Bold"/>
              </a:defRPr>
            </a:lvl8pPr>
            <a:lvl9pPr marL="0" marR="0" indent="3657600" algn="l" defTabSz="116085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0" b="0" i="0" u="none" strike="noStrike" cap="all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Montserrat-Bold"/>
              </a:defRPr>
            </a:lvl9pPr>
          </a:lstStyle>
          <a:p>
            <a:pPr hangingPunct="0"/>
            <a:r>
              <a:rPr lang="es-ES" sz="1600" dirty="0">
                <a:latin typeface="Avenir Light" panose="020B0402020203020204" pitchFamily="34" charset="77"/>
                <a:sym typeface="Avenir Next Condensed Regular"/>
              </a:rPr>
              <a:t>¡dale al PLAY!</a:t>
            </a:r>
          </a:p>
        </p:txBody>
      </p:sp>
    </p:spTree>
    <p:extLst>
      <p:ext uri="{BB962C8B-B14F-4D97-AF65-F5344CB8AC3E}">
        <p14:creationId xmlns:p14="http://schemas.microsoft.com/office/powerpoint/2010/main" val="35080224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00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IMG_6244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6133" y="4227723"/>
            <a:ext cx="3954815" cy="2630278"/>
          </a:xfrm>
          <a:prstGeom prst="rect">
            <a:avLst/>
          </a:prstGeom>
          <a:ln>
            <a:noFill/>
          </a:ln>
        </p:spPr>
      </p:pic>
      <p:pic>
        <p:nvPicPr>
          <p:cNvPr id="14" name="Imagen 13" descr="IMG_6222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58100" y="4227722"/>
            <a:ext cx="4533900" cy="2630278"/>
          </a:xfrm>
          <a:prstGeom prst="rect">
            <a:avLst/>
          </a:prstGeom>
          <a:ln>
            <a:noFill/>
          </a:ln>
        </p:spPr>
      </p:pic>
      <p:pic>
        <p:nvPicPr>
          <p:cNvPr id="12" name="Imagen 11" descr="IMG_6213.JP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46133" y="0"/>
            <a:ext cx="6234112" cy="4184729"/>
          </a:xfrm>
          <a:prstGeom prst="rect">
            <a:avLst/>
          </a:prstGeom>
          <a:ln>
            <a:noFill/>
          </a:ln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355C321A-613F-46F7-8E76-BA93094EB5B5}"/>
              </a:ext>
            </a:extLst>
          </p:cNvPr>
          <p:cNvSpPr txBox="1"/>
          <p:nvPr/>
        </p:nvSpPr>
        <p:spPr>
          <a:xfrm>
            <a:off x="428290" y="4543313"/>
            <a:ext cx="2472073" cy="17058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213465"/>
                </a:solidFill>
                <a:latin typeface="Gotham Black Regular"/>
                <a:sym typeface="Avenir Next Condensed Regular"/>
              </a:rPr>
              <a:t>IKEA</a:t>
            </a:r>
          </a:p>
          <a:p>
            <a:endParaRPr lang="es-ES" sz="2200" b="1" dirty="0">
              <a:solidFill>
                <a:srgbClr val="213465"/>
              </a:solidFill>
              <a:latin typeface="Gotham Black Regular"/>
              <a:sym typeface="Avenir Next Condensed Regular"/>
            </a:endParaRPr>
          </a:p>
          <a:p>
            <a:pPr>
              <a:lnSpc>
                <a:spcPct val="107000"/>
              </a:lnSpc>
            </a:pPr>
            <a:r>
              <a:rPr lang="es-ES" sz="1200" dirty="0">
                <a:solidFill>
                  <a:srgbClr val="213465"/>
                </a:solidFill>
                <a:latin typeface="Gotham Light" panose="02000603030000020004" pitchFamily="2" charset="0"/>
                <a:cs typeface="Courier"/>
              </a:rPr>
              <a:t>Visibilidad: se trata de destacar dentro del Punto de Venta (el momento de la verdad) Productos, familias, estacionalidad…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A2B587D-35EC-43B3-A60E-BDFDC3186D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03724" y="6420000"/>
            <a:ext cx="474337" cy="20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336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la-clueca-2-6.jpg">
            <a:extLst>
              <a:ext uri="{FF2B5EF4-FFF2-40B4-BE49-F238E27FC236}">
                <a16:creationId xmlns:a16="http://schemas.microsoft.com/office/drawing/2014/main" id="{F119E0C8-4760-4DF2-B333-FEA7AD40D03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583" b="44296"/>
          <a:stretch/>
        </p:blipFill>
        <p:spPr>
          <a:xfrm>
            <a:off x="0" y="-1"/>
            <a:ext cx="4580236" cy="2465963"/>
          </a:xfrm>
          <a:prstGeom prst="rect">
            <a:avLst/>
          </a:prstGeom>
          <a:effectLst/>
        </p:spPr>
      </p:pic>
      <p:pic>
        <p:nvPicPr>
          <p:cNvPr id="10" name="Imagen 9" descr="la-clueca-2-5.jpg">
            <a:extLst>
              <a:ext uri="{FF2B5EF4-FFF2-40B4-BE49-F238E27FC236}">
                <a16:creationId xmlns:a16="http://schemas.microsoft.com/office/drawing/2014/main" id="{D7707F67-06EC-48B4-933F-0ED0B28556A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3" t="-263" r="1613" b="263"/>
          <a:stretch/>
        </p:blipFill>
        <p:spPr>
          <a:xfrm>
            <a:off x="3139746" y="0"/>
            <a:ext cx="4571763" cy="2483842"/>
          </a:xfrm>
          <a:prstGeom prst="rect">
            <a:avLst/>
          </a:prstGeom>
        </p:spPr>
      </p:pic>
      <p:pic>
        <p:nvPicPr>
          <p:cNvPr id="11" name="Picture 2" descr="3F9F59F6-154B-46CA-ACF4-AC276A1C004E">
            <a:extLst>
              <a:ext uri="{FF2B5EF4-FFF2-40B4-BE49-F238E27FC236}">
                <a16:creationId xmlns:a16="http://schemas.microsoft.com/office/drawing/2014/main" id="{EDD31788-296D-496A-ACA7-ACB317B083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24"/>
          <a:stretch/>
        </p:blipFill>
        <p:spPr bwMode="auto">
          <a:xfrm>
            <a:off x="4916" y="2598772"/>
            <a:ext cx="3864968" cy="2157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n 14" descr="Captura de pantalla 2016-01-20 a la(s) 19.41.34.png">
            <a:extLst>
              <a:ext uri="{FF2B5EF4-FFF2-40B4-BE49-F238E27FC236}">
                <a16:creationId xmlns:a16="http://schemas.microsoft.com/office/drawing/2014/main" id="{3BE9E426-A5F5-41F5-8ED6-3DF8733A557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7126" y="4913814"/>
            <a:ext cx="1356264" cy="1949783"/>
          </a:xfrm>
          <a:prstGeom prst="rect">
            <a:avLst/>
          </a:prstGeom>
        </p:spPr>
      </p:pic>
      <p:pic>
        <p:nvPicPr>
          <p:cNvPr id="16" name="Imagen 15" descr="Captura de pantalla 2016-01-20 a la(s) 19.41.46.png">
            <a:extLst>
              <a:ext uri="{FF2B5EF4-FFF2-40B4-BE49-F238E27FC236}">
                <a16:creationId xmlns:a16="http://schemas.microsoft.com/office/drawing/2014/main" id="{9CDE0234-DE72-4116-9E6B-2D0BA11AB50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5094" y="4913814"/>
            <a:ext cx="1355781" cy="1944185"/>
          </a:xfrm>
          <a:prstGeom prst="rect">
            <a:avLst/>
          </a:prstGeom>
        </p:spPr>
      </p:pic>
      <p:pic>
        <p:nvPicPr>
          <p:cNvPr id="17" name="Imagen 16" descr="IMG_1410.jpg">
            <a:extLst>
              <a:ext uri="{FF2B5EF4-FFF2-40B4-BE49-F238E27FC236}">
                <a16:creationId xmlns:a16="http://schemas.microsoft.com/office/drawing/2014/main" id="{696F00D2-4828-4297-8B15-4E7C0F60025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520"/>
          <a:stretch/>
        </p:blipFill>
        <p:spPr>
          <a:xfrm>
            <a:off x="3869884" y="2598772"/>
            <a:ext cx="3830682" cy="2157443"/>
          </a:xfrm>
          <a:prstGeom prst="rect">
            <a:avLst/>
          </a:prstGeom>
        </p:spPr>
      </p:pic>
      <p:pic>
        <p:nvPicPr>
          <p:cNvPr id="18" name="Imagen 17" descr="IMG_1307.jpg">
            <a:extLst>
              <a:ext uri="{FF2B5EF4-FFF2-40B4-BE49-F238E27FC236}">
                <a16:creationId xmlns:a16="http://schemas.microsoft.com/office/drawing/2014/main" id="{C7B6AE18-C3BA-4625-85E0-751BF030104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34" t="11259" r="10615" b="10571"/>
          <a:stretch/>
        </p:blipFill>
        <p:spPr>
          <a:xfrm>
            <a:off x="6210632" y="4913813"/>
            <a:ext cx="1500877" cy="1944185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A6762DAB-DE99-4D5A-8CE8-A5E936DAED4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3076" b="15667"/>
          <a:stretch/>
        </p:blipFill>
        <p:spPr>
          <a:xfrm>
            <a:off x="1310687" y="4913814"/>
            <a:ext cx="3596922" cy="1949783"/>
          </a:xfrm>
          <a:prstGeom prst="rect">
            <a:avLst/>
          </a:prstGeom>
        </p:spPr>
      </p:pic>
      <p:sp>
        <p:nvSpPr>
          <p:cNvPr id="12" name="Inteligencia">
            <a:extLst>
              <a:ext uri="{FF2B5EF4-FFF2-40B4-BE49-F238E27FC236}">
                <a16:creationId xmlns:a16="http://schemas.microsoft.com/office/drawing/2014/main" id="{20D0AC42-165D-8B4F-92C4-44E7C5B8E3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010017" y="4107401"/>
            <a:ext cx="3773996" cy="2043850"/>
          </a:xfrm>
          <a:prstGeom prst="rect">
            <a:avLst/>
          </a:prstGeom>
          <a:ln w="12700">
            <a:miter lim="400000"/>
          </a:ln>
        </p:spPr>
        <p:txBody>
          <a:bodyPr vert="horz" lIns="25400" tIns="25400" rIns="25400" bIns="25400" rtlCol="0" anchor="t">
            <a:normAutofit fontScale="90000"/>
          </a:bodyPr>
          <a:lstStyle>
            <a:lvl1pPr>
              <a:defRPr sz="9500"/>
            </a:lvl1pPr>
          </a:lstStyle>
          <a:p>
            <a:pPr hangingPunct="0"/>
            <a:r>
              <a:rPr lang="es-ES" sz="2000" b="1" dirty="0">
                <a:solidFill>
                  <a:srgbClr val="213465"/>
                </a:solidFill>
                <a:latin typeface="Gotham Black Regular"/>
                <a:sym typeface="Avenir Next Condensed Regular"/>
              </a:rPr>
              <a:t>LA CLUECA</a:t>
            </a:r>
            <a:br>
              <a:rPr lang="es-ES" sz="2000" b="1" dirty="0">
                <a:solidFill>
                  <a:srgbClr val="213465"/>
                </a:solidFill>
                <a:latin typeface="Gotham Black Regular"/>
                <a:sym typeface="Avenir Next Condensed Regular"/>
              </a:rPr>
            </a:br>
            <a:br>
              <a:rPr lang="es-ES" sz="2000" b="1" dirty="0">
                <a:solidFill>
                  <a:srgbClr val="213465"/>
                </a:solidFill>
                <a:latin typeface="Gotham Black Regular"/>
                <a:sym typeface="Avenir Next Condensed Regular"/>
              </a:rPr>
            </a:br>
            <a:r>
              <a:rPr lang="es-ES" sz="1300" dirty="0">
                <a:solidFill>
                  <a:srgbClr val="213465"/>
                </a:solidFill>
                <a:latin typeface="Gotham Light" panose="02000603030000020004" pitchFamily="2" charset="0"/>
                <a:ea typeface="Avenir Book" charset="0"/>
                <a:cs typeface="Avenir Book" charset="0"/>
              </a:rPr>
              <a:t>En La Clueca tuvimos la oportunidad de empezar desde cero, estableciendo los territorios de la marca. La relación del público con un producto mítico, la tortilla, iba a ser la clave.</a:t>
            </a:r>
            <a:br>
              <a:rPr lang="es-ES" sz="1300" dirty="0">
                <a:solidFill>
                  <a:srgbClr val="213465"/>
                </a:solidFill>
                <a:latin typeface="Gotham Light" panose="02000603030000020004" pitchFamily="2" charset="0"/>
                <a:ea typeface="Avenir Book" charset="0"/>
                <a:cs typeface="Avenir Book" charset="0"/>
              </a:rPr>
            </a:br>
            <a:r>
              <a:rPr lang="es-ES" sz="1300" dirty="0">
                <a:solidFill>
                  <a:srgbClr val="213465"/>
                </a:solidFill>
                <a:latin typeface="Gotham Light" panose="02000603030000020004" pitchFamily="2" charset="0"/>
                <a:ea typeface="Avenir Book" charset="0"/>
                <a:cs typeface="Avenir Book" charset="0"/>
              </a:rPr>
              <a:t>Cartas, piezas de prescripción y campañas locales de comunicación construyen una imagen muy personal.</a:t>
            </a:r>
            <a:br>
              <a:rPr lang="es-ES" sz="1300" dirty="0">
                <a:solidFill>
                  <a:srgbClr val="213465"/>
                </a:solidFill>
                <a:latin typeface="Gotham Light" panose="02000603030000020004" pitchFamily="2" charset="0"/>
                <a:ea typeface="Avenir Book" charset="0"/>
                <a:cs typeface="Avenir Book" charset="0"/>
              </a:rPr>
            </a:br>
            <a:r>
              <a:rPr lang="es-ES" sz="1300" dirty="0">
                <a:solidFill>
                  <a:srgbClr val="213465"/>
                </a:solidFill>
                <a:latin typeface="Gotham Light" panose="02000603030000020004" pitchFamily="2" charset="0"/>
                <a:ea typeface="Avenir Book" charset="0"/>
                <a:cs typeface="Avenir Book" charset="0"/>
              </a:rPr>
              <a:t>También llevamos a cabo la consultoría de decoración y ambientación.</a:t>
            </a:r>
            <a:br>
              <a:rPr lang="es-ES" sz="1300" dirty="0">
                <a:solidFill>
                  <a:srgbClr val="213465"/>
                </a:solidFill>
                <a:latin typeface="Gotham Light" panose="02000603030000020004" pitchFamily="2" charset="0"/>
                <a:ea typeface="Avenir Book" charset="0"/>
                <a:cs typeface="Avenir Book" charset="0"/>
              </a:rPr>
            </a:br>
            <a:br>
              <a:rPr lang="es-ES" sz="1300" dirty="0">
                <a:solidFill>
                  <a:srgbClr val="213465"/>
                </a:solidFill>
                <a:latin typeface="Gotham Light" panose="02000603030000020004" pitchFamily="2" charset="0"/>
                <a:ea typeface="Avenir Book" charset="0"/>
                <a:cs typeface="Avenir Book" charset="0"/>
              </a:rPr>
            </a:br>
            <a:br>
              <a:rPr lang="es-ES" sz="1300" dirty="0">
                <a:solidFill>
                  <a:srgbClr val="213465"/>
                </a:solidFill>
                <a:latin typeface="Gotham Light" panose="02000603030000020004" pitchFamily="2" charset="0"/>
                <a:ea typeface="Avenir Book" charset="0"/>
                <a:cs typeface="Avenir Book" charset="0"/>
              </a:rPr>
            </a:br>
            <a:br>
              <a:rPr lang="es-ES" sz="1300" dirty="0">
                <a:solidFill>
                  <a:srgbClr val="213465"/>
                </a:solidFill>
                <a:latin typeface="Gotham Light" panose="02000603030000020004" pitchFamily="2" charset="0"/>
                <a:ea typeface="Avenir Book" charset="0"/>
                <a:cs typeface="Avenir Book" charset="0"/>
              </a:rPr>
            </a:br>
            <a:br>
              <a:rPr lang="es-ES" sz="1300" dirty="0">
                <a:solidFill>
                  <a:srgbClr val="213465"/>
                </a:solidFill>
                <a:latin typeface="Gotham Light" panose="02000603030000020004" pitchFamily="2" charset="0"/>
                <a:ea typeface="Avenir Book" charset="0"/>
                <a:cs typeface="Avenir Book" charset="0"/>
              </a:rPr>
            </a:br>
            <a:br>
              <a:rPr lang="es-ES" sz="18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</a:br>
            <a:br>
              <a:rPr lang="es-ES" sz="18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</a:br>
            <a:br>
              <a:rPr lang="es-ES" sz="18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</a:br>
            <a:endParaRPr sz="1800" dirty="0">
              <a:solidFill>
                <a:srgbClr val="213465"/>
              </a:solidFill>
              <a:latin typeface="Gotham Light" panose="02000603030000020004" pitchFamily="2" charset="0"/>
              <a:sym typeface="Avenir Next Condensed Regular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12B37C9A-E38B-433D-B8E5-A1147015173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10017" y="2878987"/>
            <a:ext cx="4176584" cy="1094685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27074EFF-1D0C-4D56-8097-081C0FC44911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4800" y="6418800"/>
            <a:ext cx="473660" cy="19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52755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n 20" descr="vista entrada derecha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004"/>
            <a:ext cx="8128007" cy="6860004"/>
          </a:xfrm>
          <a:prstGeom prst="rect">
            <a:avLst/>
          </a:prstGeom>
        </p:spPr>
      </p:pic>
      <p:pic>
        <p:nvPicPr>
          <p:cNvPr id="22" name="Imagen 21" descr="cosas sueltas covap hipercor-04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9464" y="4365160"/>
            <a:ext cx="2664333" cy="237066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3621633F-9029-4ECD-8289-1DA443CC4F1E}"/>
              </a:ext>
            </a:extLst>
          </p:cNvPr>
          <p:cNvSpPr txBox="1"/>
          <p:nvPr/>
        </p:nvSpPr>
        <p:spPr>
          <a:xfrm>
            <a:off x="8465908" y="3752842"/>
            <a:ext cx="2921230" cy="24963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213465"/>
                </a:solidFill>
                <a:latin typeface="Gotham Black Regular"/>
                <a:sym typeface="Avenir Next Condensed Regular"/>
              </a:rPr>
              <a:t>COVAP</a:t>
            </a:r>
          </a:p>
          <a:p>
            <a:endParaRPr lang="es-ES" sz="2200" b="1" dirty="0">
              <a:solidFill>
                <a:srgbClr val="213465"/>
              </a:solidFill>
              <a:latin typeface="Gotham Black Regular"/>
              <a:sym typeface="Avenir Next Condensed Regular"/>
            </a:endParaRPr>
          </a:p>
          <a:p>
            <a:pPr>
              <a:lnSpc>
                <a:spcPct val="107000"/>
              </a:lnSpc>
            </a:pPr>
            <a:r>
              <a:rPr lang="es-ES" sz="1200" dirty="0">
                <a:solidFill>
                  <a:srgbClr val="213465"/>
                </a:solidFill>
                <a:latin typeface="Gotham Light" panose="02000603030000020004" pitchFamily="2" charset="0"/>
                <a:cs typeface="Courier"/>
              </a:rPr>
              <a:t>Acciones </a:t>
            </a:r>
            <a:r>
              <a:rPr lang="es-ES" sz="1200" dirty="0" err="1">
                <a:solidFill>
                  <a:srgbClr val="213465"/>
                </a:solidFill>
                <a:latin typeface="Gotham Light" panose="02000603030000020004" pitchFamily="2" charset="0"/>
                <a:cs typeface="Courier"/>
              </a:rPr>
              <a:t>Shopper</a:t>
            </a:r>
            <a:r>
              <a:rPr lang="es-ES" sz="1200" dirty="0">
                <a:solidFill>
                  <a:srgbClr val="213465"/>
                </a:solidFill>
                <a:latin typeface="Gotham Light" panose="02000603030000020004" pitchFamily="2" charset="0"/>
                <a:cs typeface="Courier"/>
              </a:rPr>
              <a:t> </a:t>
            </a:r>
            <a:r>
              <a:rPr lang="es-ES" sz="1200" dirty="0" err="1">
                <a:solidFill>
                  <a:srgbClr val="213465"/>
                </a:solidFill>
                <a:latin typeface="Gotham Light" panose="02000603030000020004" pitchFamily="2" charset="0"/>
                <a:cs typeface="Courier"/>
              </a:rPr>
              <a:t>Experience</a:t>
            </a:r>
            <a:endParaRPr lang="es-ES" sz="1200" dirty="0">
              <a:solidFill>
                <a:srgbClr val="213465"/>
              </a:solidFill>
              <a:latin typeface="Gotham Light" panose="02000603030000020004" pitchFamily="2" charset="0"/>
              <a:cs typeface="Courier"/>
            </a:endParaRPr>
          </a:p>
          <a:p>
            <a:pPr>
              <a:lnSpc>
                <a:spcPct val="107000"/>
              </a:lnSpc>
            </a:pPr>
            <a:r>
              <a:rPr lang="es-ES" sz="1200" dirty="0">
                <a:solidFill>
                  <a:srgbClr val="213465"/>
                </a:solidFill>
                <a:latin typeface="Gotham Light" panose="02000603030000020004" pitchFamily="2" charset="0"/>
                <a:cs typeface="Courier"/>
              </a:rPr>
              <a:t>Conceptualización de </a:t>
            </a:r>
            <a:r>
              <a:rPr lang="es-ES" sz="1200" dirty="0" err="1">
                <a:solidFill>
                  <a:srgbClr val="213465"/>
                </a:solidFill>
                <a:latin typeface="Gotham Light" panose="02000603030000020004" pitchFamily="2" charset="0"/>
                <a:cs typeface="Courier"/>
              </a:rPr>
              <a:t>layouts</a:t>
            </a:r>
            <a:r>
              <a:rPr lang="es-ES" sz="1200" dirty="0">
                <a:solidFill>
                  <a:srgbClr val="213465"/>
                </a:solidFill>
                <a:latin typeface="Gotham Light" panose="02000603030000020004" pitchFamily="2" charset="0"/>
                <a:cs typeface="Courier"/>
              </a:rPr>
              <a:t>, de diseño de ambientes y espacios en el </a:t>
            </a:r>
            <a:r>
              <a:rPr lang="es-ES" sz="1200" dirty="0" err="1">
                <a:solidFill>
                  <a:srgbClr val="213465"/>
                </a:solidFill>
                <a:latin typeface="Gotham Light" panose="02000603030000020004" pitchFamily="2" charset="0"/>
                <a:cs typeface="Courier"/>
              </a:rPr>
              <a:t>PdV</a:t>
            </a:r>
            <a:r>
              <a:rPr lang="es-ES" sz="1200" dirty="0">
                <a:solidFill>
                  <a:srgbClr val="213465"/>
                </a:solidFill>
                <a:latin typeface="Gotham Light" panose="02000603030000020004" pitchFamily="2" charset="0"/>
                <a:cs typeface="Courier"/>
              </a:rPr>
              <a:t>.</a:t>
            </a:r>
          </a:p>
          <a:p>
            <a:pPr>
              <a:lnSpc>
                <a:spcPct val="107000"/>
              </a:lnSpc>
            </a:pPr>
            <a:endParaRPr lang="es-ES" sz="1200" dirty="0">
              <a:solidFill>
                <a:srgbClr val="213465"/>
              </a:solidFill>
              <a:latin typeface="Gotham Light" panose="02000603030000020004" pitchFamily="2" charset="0"/>
              <a:cs typeface="Courier"/>
            </a:endParaRPr>
          </a:p>
          <a:p>
            <a:pPr>
              <a:lnSpc>
                <a:spcPct val="107000"/>
              </a:lnSpc>
            </a:pPr>
            <a:r>
              <a:rPr lang="es-ES" sz="1200" dirty="0">
                <a:solidFill>
                  <a:srgbClr val="213465"/>
                </a:solidFill>
                <a:latin typeface="Gotham Light" panose="02000603030000020004" pitchFamily="2" charset="0"/>
                <a:cs typeface="Courier"/>
              </a:rPr>
              <a:t>Diseño del Store, stands y </a:t>
            </a:r>
            <a:r>
              <a:rPr lang="es-ES" sz="1200" dirty="0" err="1">
                <a:solidFill>
                  <a:srgbClr val="213465"/>
                </a:solidFill>
                <a:latin typeface="Gotham Light" panose="02000603030000020004" pitchFamily="2" charset="0"/>
                <a:cs typeface="Courier"/>
              </a:rPr>
              <a:t>corners</a:t>
            </a:r>
            <a:r>
              <a:rPr lang="es-ES" sz="1200" dirty="0">
                <a:solidFill>
                  <a:srgbClr val="213465"/>
                </a:solidFill>
                <a:latin typeface="Gotham Light" panose="02000603030000020004" pitchFamily="2" charset="0"/>
                <a:cs typeface="Courier"/>
              </a:rPr>
              <a:t> para mejorar el flujo de clientes en el interior y exponer mejor el nuevo producto que lanzaban: SIBARITA.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6174FF5-E3FA-433E-8862-447A77A2740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4800" y="6418800"/>
            <a:ext cx="473660" cy="19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8667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7843</TotalTime>
  <Words>307</Words>
  <Application>Microsoft Macintosh PowerPoint</Application>
  <PresentationFormat>Panorámica</PresentationFormat>
  <Paragraphs>22</Paragraphs>
  <Slides>7</Slides>
  <Notes>1</Notes>
  <HiddenSlides>0</HiddenSlides>
  <MMClips>4</MMClips>
  <ScaleCrop>false</ScaleCrop>
  <HeadingPairs>
    <vt:vector size="6" baseType="variant">
      <vt:variant>
        <vt:lpstr>Fuentes usadas</vt:lpstr>
      </vt:variant>
      <vt:variant>
        <vt:i4>14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22" baseType="lpstr">
      <vt:lpstr>Arial</vt:lpstr>
      <vt:lpstr>Avenir Black</vt:lpstr>
      <vt:lpstr>Avenir Book</vt:lpstr>
      <vt:lpstr>Avenir Light</vt:lpstr>
      <vt:lpstr>Avenir Next Condensed Regular</vt:lpstr>
      <vt:lpstr>Calibri</vt:lpstr>
      <vt:lpstr>Calibri Light</vt:lpstr>
      <vt:lpstr>Courier</vt:lpstr>
      <vt:lpstr>Courier New</vt:lpstr>
      <vt:lpstr>Gotham Black</vt:lpstr>
      <vt:lpstr>Gotham Black Regular</vt:lpstr>
      <vt:lpstr>Gotham Light</vt:lpstr>
      <vt:lpstr>Gotham Light Regular</vt:lpstr>
      <vt:lpstr>Montserrat-Regular</vt:lpstr>
      <vt:lpstr>Tema de Office</vt:lpstr>
      <vt:lpstr>Presentación de PowerPoint</vt:lpstr>
      <vt:lpstr>MAHOU  Con el objetivo de impulsar el desarrollo de la categoría, creamos la identidad visual y las piezas de comunicación para el punto de venta, aportando también una visión estratégica para trazar una experiencia de compra novedosa, diferencial y de alto valor añadido para el consumidor.</vt:lpstr>
      <vt:lpstr>Kiwoko  Junto a ellos, construimos una nueva tienda más comercial, con el objetivo de modernizar y “calentar” sus puntos de venta. </vt:lpstr>
      <vt:lpstr>Coca-Cola  Decoramos espacios especiales y lineales de las principales enseñas a nivel nacional, apoyando la campaña con promociones especiales. Conseguimos notoriedad en las principales cadenas de retail y aumentamos la rotación de nuestras marcas.</vt:lpstr>
      <vt:lpstr>Presentación de PowerPoint</vt:lpstr>
      <vt:lpstr>LA CLUECA  En La Clueca tuvimos la oportunidad de empezar desde cero, estableciendo los territorios de la marca. La relación del público con un producto mítico, la tortilla, iba a ser la clave. Cartas, piezas de prescripción y campañas locales de comunicación construyen una imagen muy personal. También llevamos a cabo la consultoría de decoración y ambientación.        </vt:lpstr>
      <vt:lpstr>Presentación de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766</cp:revision>
  <dcterms:created xsi:type="dcterms:W3CDTF">2021-01-14T10:06:10Z</dcterms:created>
  <dcterms:modified xsi:type="dcterms:W3CDTF">2021-03-15T09:44:23Z</dcterms:modified>
</cp:coreProperties>
</file>